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7" r:id="rId2"/>
    <p:sldId id="448" r:id="rId3"/>
    <p:sldId id="317" r:id="rId4"/>
    <p:sldId id="447" r:id="rId5"/>
    <p:sldId id="444" r:id="rId6"/>
    <p:sldId id="403" r:id="rId7"/>
    <p:sldId id="445" r:id="rId8"/>
    <p:sldId id="380" r:id="rId9"/>
    <p:sldId id="405" r:id="rId10"/>
    <p:sldId id="409" r:id="rId11"/>
    <p:sldId id="372" r:id="rId12"/>
    <p:sldId id="375" r:id="rId13"/>
    <p:sldId id="379" r:id="rId14"/>
  </p:sldIdLst>
  <p:sldSz cx="9144000" cy="6858000" type="screen4x3"/>
  <p:notesSz cx="6735763" cy="9866313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09" autoAdjust="0"/>
  </p:normalViewPr>
  <p:slideViewPr>
    <p:cSldViewPr>
      <p:cViewPr varScale="1">
        <p:scale>
          <a:sx n="120" d="100"/>
          <a:sy n="120" d="100"/>
        </p:scale>
        <p:origin x="11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329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1838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9A0B3A-3DAA-4986-8DA9-3D74EAA053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DA6979-3AFE-4C51-981D-145C461AD7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945" y="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9CBD-BD84-4CDA-8B46-8FA2CB9ABFF6}" type="datetimeFigureOut">
              <a:rPr lang="lv-LV" smtClean="0"/>
              <a:t>30.04.2019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16E884-E861-4D3B-9A45-9B16166196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20"/>
            <a:ext cx="2918650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22CFF-C0A7-4566-9AB8-1639E70698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945" y="9371020"/>
            <a:ext cx="2919734" cy="495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DA7EB8-723E-4080-A053-B967A3195A7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163515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2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90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6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84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72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7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D53D983-4A1C-4C18-8E2E-CF0C4D89599C}" type="datetimeFigureOut">
              <a:rPr lang="en-GB"/>
              <a:pPr>
                <a:defRPr/>
              </a:pPr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D073B8-1FA9-4BD6-A796-2B96DF3752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037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CD3A311-75DB-42AD-B4D4-83042E8F2670}" type="datetimeFigureOut">
              <a:rPr lang="en-GB"/>
              <a:pPr>
                <a:defRPr/>
              </a:pPr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818CDD2-37FF-48FE-8BF6-6A995ABCE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543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25B7D6-1562-488F-AC04-ABFF0D6B3440}" type="datetimeFigureOut">
              <a:rPr lang="en-GB"/>
              <a:pPr>
                <a:defRPr/>
              </a:pPr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30EDFB8-85EE-45B6-8D6C-590E8AE80E3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28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56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736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62663"/>
            <a:ext cx="9144000" cy="7953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1417638"/>
          </a:xfrm>
          <a:prstGeom prst="rect">
            <a:avLst/>
          </a:prstGeom>
          <a:blipFill dpi="0" rotWithShape="1">
            <a:blip r:embed="rId14">
              <a:alphaModFix amt="49000"/>
            </a:blip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  <a:endParaRPr lang="en-GB" altLang="lv-LV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  <a:endParaRPr lang="en-GB" altLang="lv-LV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062663"/>
            <a:ext cx="19050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Box 8"/>
          <p:cNvSpPr txBox="1">
            <a:spLocks noChangeArrowheads="1"/>
          </p:cNvSpPr>
          <p:nvPr/>
        </p:nvSpPr>
        <p:spPr bwMode="auto">
          <a:xfrm>
            <a:off x="2700338" y="6167438"/>
            <a:ext cx="40322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altLang="lv-LV" sz="1600" b="1">
                <a:solidFill>
                  <a:srgbClr val="376092"/>
                </a:solidFill>
              </a:rPr>
              <a:t>Mašīnbūves un metālapstrādes rūpniecības asociācija</a:t>
            </a:r>
            <a:endParaRPr lang="en-GB" altLang="lv-LV" b="1">
              <a:solidFill>
                <a:srgbClr val="376092"/>
              </a:solidFill>
            </a:endParaRPr>
          </a:p>
        </p:txBody>
      </p:sp>
      <p:sp>
        <p:nvSpPr>
          <p:cNvPr id="1031" name="TextBox 9"/>
          <p:cNvSpPr txBox="1">
            <a:spLocks noChangeArrowheads="1"/>
          </p:cNvSpPr>
          <p:nvPr/>
        </p:nvSpPr>
        <p:spPr bwMode="auto">
          <a:xfrm>
            <a:off x="6516688" y="6291263"/>
            <a:ext cx="230346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lv-LV" altLang="lv-LV" sz="1600" b="1">
                <a:solidFill>
                  <a:srgbClr val="376092"/>
                </a:solidFill>
              </a:rPr>
              <a:t>www.masoc.lv</a:t>
            </a:r>
            <a:endParaRPr lang="en-GB" altLang="lv-LV" sz="1600" b="1">
              <a:solidFill>
                <a:srgbClr val="37609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73" r:id="rId5"/>
    <p:sldLayoutId id="2147483674" r:id="rId6"/>
    <p:sldLayoutId id="2147483675" r:id="rId7"/>
    <p:sldLayoutId id="2147483668" r:id="rId8"/>
    <p:sldLayoutId id="2147483667" r:id="rId9"/>
    <p:sldLayoutId id="2147483666" r:id="rId10"/>
    <p:sldLayoutId id="214748366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soc.lv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332656"/>
            <a:ext cx="7772400" cy="5544616"/>
          </a:xfrm>
          <a:extLst/>
        </p:spPr>
        <p:txBody>
          <a:bodyPr rtlCol="0">
            <a:noAutofit/>
          </a:bodyPr>
          <a:lstStyle/>
          <a:p>
            <a:pPr eaLnBrk="0" hangingPunct="0">
              <a:defRPr/>
            </a:pP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Mašīnbūves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un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metālapstrādes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rūpniecības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nozares</a:t>
            </a:r>
            <a:r>
              <a:rPr lang="en-GB" sz="40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4000" b="1" dirty="0" err="1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attīstība</a:t>
            </a:r>
            <a:r>
              <a:rPr lang="lv-LV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lv-LV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4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Toms Grīnfelds</a:t>
            </a:r>
            <a:b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MASOC Valdes </a:t>
            </a:r>
            <a:r>
              <a:rPr lang="en-GB" sz="20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priekšsēdētājs</a:t>
            </a: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en-GB" sz="20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Saeimas</a:t>
            </a: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Ilgtsp</a:t>
            </a:r>
            <a:r>
              <a:rPr lang="lv-LV" sz="2000" dirty="0" err="1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ējīgas</a:t>
            </a:r>
            <a:r>
              <a:rPr lang="lv-LV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attīstības komisija</a:t>
            </a: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lv-LV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30.03</a:t>
            </a:r>
            <a:r>
              <a:rPr lang="en-GB" sz="20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.2019</a:t>
            </a:r>
            <a:r>
              <a:rPr lang="en-GB" sz="3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/>
            </a:r>
            <a:br>
              <a:rPr lang="en-GB" sz="32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en-US" sz="2400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C988B-0729-4220-AEF3-EBB501D78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 err="1"/>
              <a:t>Uz</a:t>
            </a:r>
            <a:r>
              <a:rPr lang="lv-LV" sz="3200" dirty="0"/>
              <a:t>ņ</a:t>
            </a:r>
            <a:r>
              <a:rPr lang="en-GB" sz="3200" dirty="0" err="1"/>
              <a:t>ēmumu</a:t>
            </a:r>
            <a:r>
              <a:rPr lang="en-GB" sz="3200" dirty="0"/>
              <a:t> </a:t>
            </a:r>
            <a:r>
              <a:rPr lang="en-GB" sz="3200" dirty="0" err="1"/>
              <a:t>viedoklis</a:t>
            </a:r>
            <a:r>
              <a:rPr lang="en-GB" sz="3200" dirty="0"/>
              <a:t> par </a:t>
            </a:r>
            <a:r>
              <a:rPr lang="en-GB" sz="3200" dirty="0" err="1"/>
              <a:t>nodok</a:t>
            </a:r>
            <a:r>
              <a:rPr lang="lv-LV" sz="3200" dirty="0"/>
              <a:t>ļ</a:t>
            </a:r>
            <a:r>
              <a:rPr lang="en-GB" sz="3200" dirty="0"/>
              <a:t>u reform</a:t>
            </a:r>
            <a:r>
              <a:rPr lang="lv-LV" sz="3200" dirty="0"/>
              <a:t>u</a:t>
            </a:r>
            <a:br>
              <a:rPr lang="lv-LV" sz="3200" dirty="0"/>
            </a:br>
            <a:r>
              <a:rPr lang="lv-LV" sz="2000" dirty="0"/>
              <a:t>(MASOC nozares pētījums, 2018 un 2019, </a:t>
            </a:r>
            <a:r>
              <a:rPr lang="en-GB" sz="2000" dirty="0"/>
              <a:t>% no </a:t>
            </a:r>
            <a:r>
              <a:rPr lang="en-GB" sz="2000" dirty="0" err="1"/>
              <a:t>respondentiem</a:t>
            </a:r>
            <a:r>
              <a:rPr lang="lv-LV" sz="2000" dirty="0"/>
              <a:t>)</a:t>
            </a:r>
            <a:r>
              <a:rPr lang="en-GB" sz="2000" dirty="0"/>
              <a:t> </a:t>
            </a:r>
            <a:endParaRPr lang="lv-LV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286FAC-AF18-40E4-8903-1F3BAECAD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219" y="1417259"/>
            <a:ext cx="2481287" cy="467603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5047D8D-D2E4-47ED-96DE-AC564249D7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8712" y="1426377"/>
            <a:ext cx="2487384" cy="467603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2CC827-D297-40D6-B9B1-5C60DB3AD1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8708" y="1426377"/>
            <a:ext cx="3712786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5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Prioritārie pasākumi straujākas attīstības nodrošināšanai</a:t>
            </a:r>
            <a:endParaRPr lang="en-GB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752528"/>
          </a:xfrm>
        </p:spPr>
        <p:txBody>
          <a:bodyPr/>
          <a:lstStyle/>
          <a:p>
            <a:r>
              <a:rPr lang="lv-LV" sz="2000" dirty="0">
                <a:latin typeface="Calibri" panose="020F0502020204030204" pitchFamily="34" charset="0"/>
              </a:rPr>
              <a:t>Cilvēkresursu attīstība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Visu līmeņu izglītības sistēmas pilnveide (pamata, profesionālā, augstākā, </a:t>
            </a:r>
            <a:r>
              <a:rPr lang="lv-LV" sz="1800" dirty="0" err="1">
                <a:latin typeface="Calibri" panose="020F0502020204030204" pitchFamily="34" charset="0"/>
              </a:rPr>
              <a:t>tālākizgl</a:t>
            </a:r>
            <a:r>
              <a:rPr lang="lv-LV" sz="1800" dirty="0">
                <a:latin typeface="Calibri" panose="020F0502020204030204" pitchFamily="34" charset="0"/>
              </a:rPr>
              <a:t>.)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Pasniedzēju sagatavošana, piesaiste, kvalifikācija, motivēšana, atalgojums</a:t>
            </a:r>
          </a:p>
          <a:p>
            <a:r>
              <a:rPr lang="lv-LV" sz="2000" dirty="0">
                <a:latin typeface="Calibri" panose="020F0502020204030204" pitchFamily="34" charset="0"/>
              </a:rPr>
              <a:t>Biznesa vide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Darbaspēka nodokļi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Darbnespējas lapu apmaksas sistēma</a:t>
            </a:r>
          </a:p>
          <a:p>
            <a:r>
              <a:rPr lang="lv-LV" sz="2000" dirty="0">
                <a:latin typeface="Calibri" panose="020F0502020204030204" pitchFamily="34" charset="0"/>
              </a:rPr>
              <a:t>Energoresursu cenas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Nodrošināt energoresursu cenas līdzīgā līmenī kā kaimiņvalstīs</a:t>
            </a:r>
          </a:p>
          <a:p>
            <a:r>
              <a:rPr lang="lv-LV" sz="2000" dirty="0">
                <a:latin typeface="Calibri" panose="020F0502020204030204" pitchFamily="34" charset="0"/>
              </a:rPr>
              <a:t>Eksporta veicināšanas pasākumi</a:t>
            </a:r>
          </a:p>
          <a:p>
            <a:pPr lvl="1"/>
            <a:r>
              <a:rPr lang="lv-LV" sz="1800" dirty="0">
                <a:latin typeface="Calibri" panose="020F0502020204030204" pitchFamily="34" charset="0"/>
              </a:rPr>
              <a:t>Īstenot mērķtiecīgu eksporta veicināšanas politiku un atbalsta pasākumus</a:t>
            </a:r>
          </a:p>
          <a:p>
            <a:r>
              <a:rPr lang="lv-LV" sz="2000" dirty="0">
                <a:latin typeface="Calibri" panose="020F0502020204030204" pitchFamily="34" charset="0"/>
              </a:rPr>
              <a:t>Ražošanas efektivitāte un organizācija, </a:t>
            </a:r>
            <a:r>
              <a:rPr lang="lv-LV" sz="2000" dirty="0" err="1">
                <a:latin typeface="Calibri" panose="020F0502020204030204" pitchFamily="34" charset="0"/>
              </a:rPr>
              <a:t>digitalizācija</a:t>
            </a:r>
            <a:endParaRPr lang="lv-LV" sz="2000" dirty="0">
              <a:latin typeface="Calibri" panose="020F0502020204030204" pitchFamily="34" charset="0"/>
            </a:endParaRPr>
          </a:p>
          <a:p>
            <a:r>
              <a:rPr lang="lv-LV" sz="2000" dirty="0">
                <a:latin typeface="Calibri" panose="020F0502020204030204" pitchFamily="34" charset="0"/>
              </a:rPr>
              <a:t>Investīcijas ražošanas tehnoloģijās</a:t>
            </a:r>
          </a:p>
          <a:p>
            <a:pPr marL="0" indent="0">
              <a:buNone/>
            </a:pPr>
            <a:endParaRPr lang="en-GB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27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dirty="0"/>
              <a:t>MM ražošanas apjomi – bāzes scenārijs un scenārijs ar pasākumiem</a:t>
            </a:r>
            <a:endParaRPr lang="en-GB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712968" cy="4117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981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2214554"/>
            <a:ext cx="75009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MASOC</a:t>
            </a:r>
          </a:p>
          <a:p>
            <a:pPr algn="ctr"/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Mašīnbūves un metālapstrādes rūpniecības asociācija</a:t>
            </a:r>
          </a:p>
          <a:p>
            <a:pPr algn="ctr"/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masoc@masoc.lv</a:t>
            </a:r>
          </a:p>
          <a:p>
            <a:pPr algn="ctr"/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www.masoc.lv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1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27B4-3A1E-435E-BEBF-A838FF75F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Mašīnbūve un metālapstrāde Latvijā</a:t>
            </a:r>
            <a:br>
              <a:rPr lang="lv-LV" sz="3200" dirty="0"/>
            </a:br>
            <a:r>
              <a:rPr lang="lv-LV" sz="2400" dirty="0"/>
              <a:t>galvenie fakti un iezīmes</a:t>
            </a:r>
            <a:endParaRPr lang="lv-LV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EC24A-D555-4EB0-96CE-8237C740AC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3832" y="2060848"/>
            <a:ext cx="4038600" cy="3168352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Apgrozījums 2018.gadā –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1,6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miljardi EUR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Eksports 2018.gadā –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1,3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miljardi EUR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Nodarbināti ~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22 500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Eksportē ap </a:t>
            </a:r>
            <a:r>
              <a:rPr lang="lv-LV" sz="2400" b="1" dirty="0">
                <a:latin typeface="Calibri" panose="020F0502020204030204" pitchFamily="34" charset="0"/>
                <a:cs typeface="Calibri" panose="020F0502020204030204" pitchFamily="34" charset="0"/>
              </a:rPr>
              <a:t>80%</a:t>
            </a:r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 no saražotā apjoma</a:t>
            </a:r>
          </a:p>
          <a:p>
            <a:endParaRPr lang="lv-LV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4CB18C-F8B8-41DA-87EC-E460F2A75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6016" y="2045306"/>
            <a:ext cx="4038600" cy="3168353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Nodrošina ar iekārtām, produktiem un tehnoloģijām visas pārējās tautsaimniecības nozares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Pārsvarā industriāla pielietojuma produkcija</a:t>
            </a:r>
          </a:p>
          <a:p>
            <a:r>
              <a:rPr lang="lv-LV" sz="2400" dirty="0">
                <a:latin typeface="Calibri" panose="020F0502020204030204" pitchFamily="34" charset="0"/>
                <a:cs typeface="Calibri" panose="020F0502020204030204" pitchFamily="34" charset="0"/>
              </a:rPr>
              <a:t>Dominē mazie un vidējie uzņēmumi</a:t>
            </a:r>
          </a:p>
        </p:txBody>
      </p:sp>
    </p:spTree>
    <p:extLst>
      <p:ext uri="{BB962C8B-B14F-4D97-AF65-F5344CB8AC3E}">
        <p14:creationId xmlns:p14="http://schemas.microsoft.com/office/powerpoint/2010/main" val="42191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75F50-CF33-429C-94E6-A5946E95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/>
              <a:t>Kas </a:t>
            </a:r>
            <a:r>
              <a:rPr lang="en-GB" sz="2800" dirty="0" err="1"/>
              <a:t>ir</a:t>
            </a:r>
            <a:r>
              <a:rPr lang="en-GB" sz="2800" dirty="0"/>
              <a:t> </a:t>
            </a:r>
            <a:r>
              <a:rPr lang="en-GB" sz="2800" dirty="0" err="1"/>
              <a:t>mašīnbūve</a:t>
            </a:r>
            <a:r>
              <a:rPr lang="en-GB" sz="2800" dirty="0"/>
              <a:t> un </a:t>
            </a:r>
            <a:r>
              <a:rPr lang="en-GB" sz="2800" dirty="0" err="1"/>
              <a:t>metālapstrāde</a:t>
            </a:r>
            <a:r>
              <a:rPr lang="en-GB" sz="2800" dirty="0"/>
              <a:t> </a:t>
            </a:r>
            <a:r>
              <a:rPr lang="en-GB" sz="2800" dirty="0" err="1"/>
              <a:t>Latvijā</a:t>
            </a:r>
            <a:r>
              <a:rPr lang="en-GB" sz="2800" dirty="0"/>
              <a:t>?</a:t>
            </a:r>
            <a:r>
              <a:rPr lang="lv-LV" sz="2800" dirty="0"/>
              <a:t/>
            </a:r>
            <a:br>
              <a:rPr lang="lv-LV" sz="2800" dirty="0"/>
            </a:br>
            <a:r>
              <a:rPr lang="lv-LV" sz="2000" dirty="0"/>
              <a:t>(procenti no kopējā nozares apgrozījuma 2018)</a:t>
            </a:r>
            <a:endParaRPr lang="lv-LV" sz="2800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441EC7D-4265-4AB0-A8F4-7F213BE63416}"/>
              </a:ext>
            </a:extLst>
          </p:cNvPr>
          <p:cNvGrpSpPr/>
          <p:nvPr/>
        </p:nvGrpSpPr>
        <p:grpSpPr>
          <a:xfrm>
            <a:off x="0" y="1389444"/>
            <a:ext cx="9144001" cy="4603650"/>
            <a:chOff x="0" y="1389444"/>
            <a:chExt cx="9144001" cy="460365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B645234-DEB1-46E1-9C25-F9FEECAD350E}"/>
                </a:ext>
              </a:extLst>
            </p:cNvPr>
            <p:cNvGrpSpPr/>
            <p:nvPr/>
          </p:nvGrpSpPr>
          <p:grpSpPr>
            <a:xfrm>
              <a:off x="0" y="1389444"/>
              <a:ext cx="9144001" cy="4603650"/>
              <a:chOff x="838199" y="1564688"/>
              <a:chExt cx="8347438" cy="3728623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D80D0DC-0A59-4B16-8D67-C25DFACBA125}"/>
                  </a:ext>
                </a:extLst>
              </p:cNvPr>
              <p:cNvSpPr txBox="1"/>
              <p:nvPr/>
            </p:nvSpPr>
            <p:spPr>
              <a:xfrm>
                <a:off x="6424682" y="1564689"/>
                <a:ext cx="2760955" cy="1864311"/>
              </a:xfrm>
              <a:prstGeom prst="rect">
                <a:avLst/>
              </a:prstGeom>
              <a:blipFill>
                <a:blip r:embed="rId2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718D194-EFE9-4267-B398-5ED9021FB6D2}"/>
                  </a:ext>
                </a:extLst>
              </p:cNvPr>
              <p:cNvSpPr txBox="1"/>
              <p:nvPr/>
            </p:nvSpPr>
            <p:spPr>
              <a:xfrm>
                <a:off x="3663727" y="1564688"/>
                <a:ext cx="2760955" cy="1864311"/>
              </a:xfrm>
              <a:prstGeom prst="rect">
                <a:avLst/>
              </a:prstGeom>
              <a:blipFill>
                <a:blip r:embed="rId3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1EDBB704-188A-4F8E-BCEA-3C8039BDE010}"/>
                  </a:ext>
                </a:extLst>
              </p:cNvPr>
              <p:cNvSpPr txBox="1"/>
              <p:nvPr/>
            </p:nvSpPr>
            <p:spPr>
              <a:xfrm>
                <a:off x="6424682" y="3429000"/>
                <a:ext cx="2760955" cy="1864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A2FDB33-0EEF-43ED-8ABE-50F23CA92658}"/>
                  </a:ext>
                </a:extLst>
              </p:cNvPr>
              <p:cNvSpPr txBox="1"/>
              <p:nvPr/>
            </p:nvSpPr>
            <p:spPr>
              <a:xfrm>
                <a:off x="838199" y="3429000"/>
                <a:ext cx="2825528" cy="1864311"/>
              </a:xfrm>
              <a:prstGeom prst="rect">
                <a:avLst/>
              </a:prstGeom>
              <a:blipFill>
                <a:blip r:embed="rId5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F2C8E45-9ECD-4850-BC40-D38E7F0AEF50}"/>
                  </a:ext>
                </a:extLst>
              </p:cNvPr>
              <p:cNvSpPr txBox="1"/>
              <p:nvPr/>
            </p:nvSpPr>
            <p:spPr>
              <a:xfrm>
                <a:off x="838200" y="1564689"/>
                <a:ext cx="2760955" cy="186431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45E6873-C385-4C34-BB41-E5BDC7D3C635}"/>
                  </a:ext>
                </a:extLst>
              </p:cNvPr>
              <p:cNvSpPr txBox="1"/>
              <p:nvPr/>
            </p:nvSpPr>
            <p:spPr>
              <a:xfrm>
                <a:off x="3663727" y="3429000"/>
                <a:ext cx="2760955" cy="1864311"/>
              </a:xfrm>
              <a:prstGeom prst="rect">
                <a:avLst/>
              </a:prstGeom>
              <a:blipFill>
                <a:blip r:embed="rId7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</p:spPr>
            <p:txBody>
              <a:bodyPr wrap="square" rtlCol="0">
                <a:spAutoFit/>
              </a:bodyPr>
              <a:lstStyle/>
              <a:p>
                <a:endParaRPr lang="lv-LV" dirty="0"/>
              </a:p>
            </p:txBody>
          </p:sp>
        </p:grp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9E1FB12-2D12-4EC5-A5B9-8FD82211F647}"/>
                </a:ext>
              </a:extLst>
            </p:cNvPr>
            <p:cNvSpPr txBox="1"/>
            <p:nvPr/>
          </p:nvSpPr>
          <p:spPr>
            <a:xfrm>
              <a:off x="6106395" y="3165465"/>
              <a:ext cx="3024420" cy="369332"/>
            </a:xfrm>
            <a:prstGeom prst="rect">
              <a:avLst/>
            </a:prstGeom>
            <a:solidFill>
              <a:schemeClr val="bg1">
                <a:lumMod val="65000"/>
                <a:alpha val="72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C24 –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Metālu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ražošana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8AE5CCF-F440-4210-83E2-BB6D022C38B6}"/>
                </a:ext>
              </a:extLst>
            </p:cNvPr>
            <p:cNvSpPr txBox="1"/>
            <p:nvPr/>
          </p:nvSpPr>
          <p:spPr>
            <a:xfrm>
              <a:off x="6106395" y="5491190"/>
              <a:ext cx="3024420" cy="369332"/>
            </a:xfrm>
            <a:prstGeom prst="rect">
              <a:avLst/>
            </a:prstGeom>
            <a:solidFill>
              <a:schemeClr val="bg1">
                <a:lumMod val="65000"/>
                <a:alpha val="72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C25 –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Metāla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izstrādājumi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79DA476-1DFF-478D-B56B-E0B98E59396B}"/>
                </a:ext>
              </a:extLst>
            </p:cNvPr>
            <p:cNvSpPr txBox="1"/>
            <p:nvPr/>
          </p:nvSpPr>
          <p:spPr>
            <a:xfrm>
              <a:off x="3095157" y="5491190"/>
              <a:ext cx="3024420" cy="369332"/>
            </a:xfrm>
            <a:prstGeom prst="rect">
              <a:avLst/>
            </a:prstGeom>
            <a:solidFill>
              <a:schemeClr val="bg1">
                <a:lumMod val="65000"/>
                <a:alpha val="7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C27 –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Elektriskās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iekārtas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8BACA8-43DE-4212-A28A-D93385FE4848}"/>
                </a:ext>
              </a:extLst>
            </p:cNvPr>
            <p:cNvSpPr txBox="1"/>
            <p:nvPr/>
          </p:nvSpPr>
          <p:spPr>
            <a:xfrm>
              <a:off x="37816" y="5346763"/>
              <a:ext cx="3024420" cy="646331"/>
            </a:xfrm>
            <a:prstGeom prst="rect">
              <a:avLst/>
            </a:prstGeom>
            <a:solidFill>
              <a:schemeClr val="bg1">
                <a:lumMod val="65000"/>
                <a:alpha val="7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C28 –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Iekārtas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un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darba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mašīnas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78F37952-FAAC-4D72-BC2B-FE42CF81CC0B}"/>
                </a:ext>
              </a:extLst>
            </p:cNvPr>
            <p:cNvSpPr txBox="1"/>
            <p:nvPr/>
          </p:nvSpPr>
          <p:spPr>
            <a:xfrm>
              <a:off x="42468" y="3165465"/>
              <a:ext cx="3024420" cy="369332"/>
            </a:xfrm>
            <a:prstGeom prst="rect">
              <a:avLst/>
            </a:prstGeom>
            <a:solidFill>
              <a:schemeClr val="bg1">
                <a:lumMod val="65000"/>
                <a:alpha val="7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C29 –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Autobūve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E4A533-8DC3-4360-A24A-FDB71DF14BAC}"/>
                </a:ext>
              </a:extLst>
            </p:cNvPr>
            <p:cNvSpPr txBox="1"/>
            <p:nvPr/>
          </p:nvSpPr>
          <p:spPr>
            <a:xfrm>
              <a:off x="3075615" y="3165465"/>
              <a:ext cx="3024420" cy="369332"/>
            </a:xfrm>
            <a:prstGeom prst="rect">
              <a:avLst/>
            </a:prstGeom>
            <a:solidFill>
              <a:schemeClr val="bg1">
                <a:lumMod val="65000"/>
                <a:alpha val="73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C30 – Citi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transporta</a:t>
              </a:r>
              <a:r>
                <a:rPr lang="en-GB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līdzek</a:t>
              </a:r>
              <a:r>
                <a:rPr lang="lv-LV" dirty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ļ</a:t>
              </a:r>
              <a:r>
                <a:rPr lang="en-GB" dirty="0" err="1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i</a:t>
              </a:r>
              <a:endPara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8EA6A35-DAE5-44F6-ABB1-94C06AE7BEBE}"/>
              </a:ext>
            </a:extLst>
          </p:cNvPr>
          <p:cNvSpPr txBox="1"/>
          <p:nvPr/>
        </p:nvSpPr>
        <p:spPr>
          <a:xfrm>
            <a:off x="8172400" y="1484784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8E0CE-EF1B-411D-AC46-E0CC9D05B020}"/>
              </a:ext>
            </a:extLst>
          </p:cNvPr>
          <p:cNvSpPr txBox="1"/>
          <p:nvPr/>
        </p:nvSpPr>
        <p:spPr>
          <a:xfrm>
            <a:off x="114777" y="3847742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EDC991-A39F-43CB-8BB1-A918137613BC}"/>
              </a:ext>
            </a:extLst>
          </p:cNvPr>
          <p:cNvSpPr txBox="1"/>
          <p:nvPr/>
        </p:nvSpPr>
        <p:spPr>
          <a:xfrm>
            <a:off x="3213514" y="3806400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136670-F495-406F-9D9C-B695E2CFD14D}"/>
              </a:ext>
            </a:extLst>
          </p:cNvPr>
          <p:cNvSpPr txBox="1"/>
          <p:nvPr/>
        </p:nvSpPr>
        <p:spPr>
          <a:xfrm>
            <a:off x="8172400" y="3799021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41%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04A48C-D4F8-4D4D-92EA-986356454588}"/>
              </a:ext>
            </a:extLst>
          </p:cNvPr>
          <p:cNvSpPr txBox="1"/>
          <p:nvPr/>
        </p:nvSpPr>
        <p:spPr>
          <a:xfrm>
            <a:off x="114777" y="1493806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416C02-CAEA-4614-9CC5-896C732C9F4D}"/>
              </a:ext>
            </a:extLst>
          </p:cNvPr>
          <p:cNvSpPr txBox="1"/>
          <p:nvPr/>
        </p:nvSpPr>
        <p:spPr>
          <a:xfrm>
            <a:off x="3213514" y="1480675"/>
            <a:ext cx="792088" cy="461665"/>
          </a:xfrm>
          <a:prstGeom prst="rect">
            <a:avLst/>
          </a:prstGeom>
          <a:solidFill>
            <a:schemeClr val="tx1">
              <a:alpha val="4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lv-LV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4%</a:t>
            </a:r>
          </a:p>
        </p:txBody>
      </p:sp>
    </p:spTree>
    <p:extLst>
      <p:ext uri="{BB962C8B-B14F-4D97-AF65-F5344CB8AC3E}">
        <p14:creationId xmlns:p14="http://schemas.microsoft.com/office/powerpoint/2010/main" val="308361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DD3A3-488B-42FF-A158-133202C56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 dirty="0"/>
              <a:t>Apstrādes rūpniecības struktūra,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98E333-3539-4EA7-BC12-8DE8818527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842" y="2060848"/>
            <a:ext cx="4363398" cy="36004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B046418-6EC8-430D-8C48-08FE9FF9F5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59" y="2060848"/>
            <a:ext cx="4754971" cy="360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124FC2C-8871-4993-8934-9E0AB6F41071}"/>
              </a:ext>
            </a:extLst>
          </p:cNvPr>
          <p:cNvSpPr txBox="1"/>
          <p:nvPr/>
        </p:nvSpPr>
        <p:spPr>
          <a:xfrm>
            <a:off x="107504" y="148478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Calibri" panose="020F0502020204030204" pitchFamily="34" charset="0"/>
                <a:cs typeface="Calibri" panose="020F0502020204030204" pitchFamily="34" charset="0"/>
              </a:rPr>
              <a:t>Nozaru īpatsvars kopējā apstrādes rūpniecības struktūrā</a:t>
            </a:r>
          </a:p>
          <a:p>
            <a:pPr algn="ctr"/>
            <a:r>
              <a:rPr lang="lv-LV" sz="1400" dirty="0">
                <a:latin typeface="Calibri" panose="020F0502020204030204" pitchFamily="34" charset="0"/>
                <a:cs typeface="Calibri" panose="020F0502020204030204" pitchFamily="34" charset="0"/>
              </a:rPr>
              <a:t>(%, 2017, Avots – CSP)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91E6F34-4B99-417F-8BFE-BCEB5171E824}"/>
              </a:ext>
            </a:extLst>
          </p:cNvPr>
          <p:cNvSpPr txBox="1"/>
          <p:nvPr/>
        </p:nvSpPr>
        <p:spPr>
          <a:xfrm>
            <a:off x="4572000" y="1477633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dirty="0">
                <a:latin typeface="Calibri" panose="020F0502020204030204" pitchFamily="34" charset="0"/>
                <a:cs typeface="Calibri" panose="020F0502020204030204" pitchFamily="34" charset="0"/>
              </a:rPr>
              <a:t>Nozaru īpatsvars kopējā eksporta struktūrā</a:t>
            </a:r>
          </a:p>
          <a:p>
            <a:pPr algn="ctr"/>
            <a:r>
              <a:rPr lang="lv-LV" sz="1400" dirty="0">
                <a:latin typeface="Calibri" panose="020F0502020204030204" pitchFamily="34" charset="0"/>
                <a:cs typeface="Calibri" panose="020F0502020204030204" pitchFamily="34" charset="0"/>
              </a:rPr>
              <a:t>(%, 2018, Avots – CSP operatīvā informācija)</a:t>
            </a:r>
          </a:p>
        </p:txBody>
      </p:sp>
    </p:spTree>
    <p:extLst>
      <p:ext uri="{BB962C8B-B14F-4D97-AF65-F5344CB8AC3E}">
        <p14:creationId xmlns:p14="http://schemas.microsoft.com/office/powerpoint/2010/main" val="4144834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5B30-429E-41AE-8662-83BE2E53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Apgrozījuma un eksporta apjomi MM nozarē, milj. EUR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02E1453-4D89-4100-8F93-5F27370B6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82" y="1124744"/>
            <a:ext cx="8718036" cy="496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7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BB1FE-54A5-4166-AE3D-0ADECFF7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Galvenie rādītāji </a:t>
            </a:r>
            <a:r>
              <a:rPr lang="en-GB" dirty="0"/>
              <a:t/>
            </a:r>
            <a:br>
              <a:rPr lang="en-GB" dirty="0"/>
            </a:br>
            <a:r>
              <a:rPr lang="lv-LV" sz="2400" dirty="0"/>
              <a:t>mašīnbūve un metālapstrāde</a:t>
            </a:r>
            <a:r>
              <a:rPr lang="en-GB" sz="2400" dirty="0"/>
              <a:t>, 2010=100%</a:t>
            </a:r>
            <a:endParaRPr lang="lv-LV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88A843-6777-416E-96E1-FFEE9C0FB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1628800"/>
            <a:ext cx="7407282" cy="4346825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3DB5472-49D3-4BED-919C-F64CBF677A0F}"/>
              </a:ext>
            </a:extLst>
          </p:cNvPr>
          <p:cNvGrpSpPr/>
          <p:nvPr/>
        </p:nvGrpSpPr>
        <p:grpSpPr>
          <a:xfrm>
            <a:off x="6948264" y="2780928"/>
            <a:ext cx="1586160" cy="2550492"/>
            <a:chOff x="6948264" y="2780928"/>
            <a:chExt cx="1586160" cy="255049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D65931C9-2CAD-495C-BA30-05C8B98134ED}"/>
                </a:ext>
              </a:extLst>
            </p:cNvPr>
            <p:cNvSpPr txBox="1"/>
            <p:nvPr/>
          </p:nvSpPr>
          <p:spPr>
            <a:xfrm>
              <a:off x="6948264" y="2780928"/>
              <a:ext cx="158417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Strādājošie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AEECF2C-2B85-453A-A3EF-18485D799B74}"/>
                </a:ext>
              </a:extLst>
            </p:cNvPr>
            <p:cNvSpPr txBox="1"/>
            <p:nvPr/>
          </p:nvSpPr>
          <p:spPr>
            <a:xfrm>
              <a:off x="6948264" y="3523075"/>
              <a:ext cx="158417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Apgrozījums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9E5C63E-D720-426F-927F-53D46DA79ACA}"/>
                </a:ext>
              </a:extLst>
            </p:cNvPr>
            <p:cNvSpPr txBox="1"/>
            <p:nvPr/>
          </p:nvSpPr>
          <p:spPr>
            <a:xfrm>
              <a:off x="6948264" y="4258071"/>
              <a:ext cx="158417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Eksports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5B31A86-2640-4DE5-9D48-27F4A4C6B610}"/>
                </a:ext>
              </a:extLst>
            </p:cNvPr>
            <p:cNvSpPr txBox="1"/>
            <p:nvPr/>
          </p:nvSpPr>
          <p:spPr>
            <a:xfrm>
              <a:off x="6950248" y="5023643"/>
              <a:ext cx="1584176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lv-LV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Pievienotā vērtība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8479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5B30-429E-41AE-8662-83BE2E535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2800" dirty="0"/>
              <a:t>Galvenie eksporta tirgi MM nozarei 2018, %</a:t>
            </a:r>
            <a:br>
              <a:rPr lang="lv-LV" sz="2800" dirty="0"/>
            </a:br>
            <a:r>
              <a:rPr lang="lv-LV" sz="1600" dirty="0"/>
              <a:t>Avots – CSP pēc MASOC pasūtījuma. Ietver datus par uzņēmumiem, kuru </a:t>
            </a:r>
            <a:r>
              <a:rPr lang="lv-LV" sz="1600" b="1" dirty="0"/>
              <a:t>pamatdarbība ir ražošana</a:t>
            </a:r>
            <a:r>
              <a:rPr lang="lv-LV" sz="1600" dirty="0"/>
              <a:t> MM </a:t>
            </a:r>
            <a:r>
              <a:rPr lang="lv-LV" sz="1600" dirty="0" err="1"/>
              <a:t>apakšnozarēs</a:t>
            </a:r>
            <a:r>
              <a:rPr lang="lv-LV" sz="1600" dirty="0"/>
              <a:t>, tādejādi mazinot reeksporta ietekmi uz ārējās tirdzniecības datiem</a:t>
            </a:r>
            <a:endParaRPr lang="lv-LV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01C2BE-514E-4DFA-A3A5-574C0B78C2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144000" cy="45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041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6F812-A6E9-4962-892F-11B9758D0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en-GB" sz="3600" dirty="0" err="1"/>
              <a:t>Galvenās</a:t>
            </a:r>
            <a:r>
              <a:rPr lang="en-GB" sz="3600" dirty="0"/>
              <a:t> </a:t>
            </a:r>
            <a:r>
              <a:rPr lang="en-GB" sz="3600" dirty="0" err="1"/>
              <a:t>attīstības</a:t>
            </a:r>
            <a:r>
              <a:rPr lang="en-GB" sz="3600" dirty="0"/>
              <a:t> </a:t>
            </a:r>
            <a:r>
              <a:rPr lang="en-GB" sz="3600" dirty="0" err="1"/>
              <a:t>problēmas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2000" dirty="0"/>
              <a:t>(</a:t>
            </a:r>
            <a:r>
              <a:rPr lang="lv-LV" sz="2000" dirty="0"/>
              <a:t>MASOC nozares pētījums, 2019, </a:t>
            </a:r>
            <a:r>
              <a:rPr lang="en-GB" sz="2000" dirty="0"/>
              <a:t>% no </a:t>
            </a:r>
            <a:r>
              <a:rPr lang="en-GB" sz="2000" dirty="0" err="1"/>
              <a:t>respondentiem</a:t>
            </a:r>
            <a:r>
              <a:rPr lang="en-GB" sz="2000" dirty="0"/>
              <a:t>)</a:t>
            </a:r>
            <a:endParaRPr lang="lv-LV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EB15548-6918-498E-A9B8-828DCCA09A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03" y="1248287"/>
            <a:ext cx="8791194" cy="474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03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D0549-B35B-49E0-99EB-256C94741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200" dirty="0"/>
              <a:t>Trūkstošie speciālisti nozarē </a:t>
            </a:r>
            <a:r>
              <a:rPr lang="en-GB" sz="3200" dirty="0"/>
              <a:t>pa </a:t>
            </a:r>
            <a:r>
              <a:rPr lang="en-GB" sz="3200" dirty="0" err="1"/>
              <a:t>izglītības</a:t>
            </a:r>
            <a:r>
              <a:rPr lang="en-GB" sz="3200" dirty="0"/>
              <a:t> </a:t>
            </a:r>
            <a:r>
              <a:rPr lang="en-GB" sz="3200" dirty="0" err="1"/>
              <a:t>līme</a:t>
            </a:r>
            <a:r>
              <a:rPr lang="lv-LV" sz="3200" dirty="0"/>
              <a:t>ņ</a:t>
            </a:r>
            <a:r>
              <a:rPr lang="en-GB" sz="3200" dirty="0" err="1"/>
              <a:t>iem</a:t>
            </a:r>
            <a:endParaRPr lang="lv-LV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ED88F7-334E-4D44-908E-F7A9381DE5B2}"/>
              </a:ext>
            </a:extLst>
          </p:cNvPr>
          <p:cNvSpPr txBox="1"/>
          <p:nvPr/>
        </p:nvSpPr>
        <p:spPr>
          <a:xfrm>
            <a:off x="395536" y="1484784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4. Un 5.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kvalifikācijas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līmenis</a:t>
            </a:r>
            <a:endParaRPr lang="lv-LV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(inženiertehniskais personāls)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726198-7A30-4EEF-93F6-7EE2707CDF66}"/>
              </a:ext>
            </a:extLst>
          </p:cNvPr>
          <p:cNvSpPr txBox="1"/>
          <p:nvPr/>
        </p:nvSpPr>
        <p:spPr>
          <a:xfrm>
            <a:off x="4860032" y="1516142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2. Un 3.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kvalifikācijas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b="1" dirty="0" err="1">
                <a:latin typeface="Calibri" panose="020F0502020204030204" pitchFamily="34" charset="0"/>
                <a:cs typeface="Calibri" panose="020F0502020204030204" pitchFamily="34" charset="0"/>
              </a:rPr>
              <a:t>līmenis</a:t>
            </a:r>
            <a:endParaRPr lang="lv-LV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lv-LV" b="1" dirty="0">
                <a:latin typeface="Calibri" panose="020F0502020204030204" pitchFamily="34" charset="0"/>
                <a:cs typeface="Calibri" panose="020F0502020204030204" pitchFamily="34" charset="0"/>
              </a:rPr>
              <a:t>(speciālisti)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C9487E2-6BF3-4423-B355-7B96E4D3BA30}"/>
              </a:ext>
            </a:extLst>
          </p:cNvPr>
          <p:cNvSpPr txBox="1"/>
          <p:nvPr/>
        </p:nvSpPr>
        <p:spPr>
          <a:xfrm>
            <a:off x="539552" y="5301208"/>
            <a:ext cx="331236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Trūkst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no </a:t>
            </a: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pašlaik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strādājošiem</a:t>
            </a:r>
            <a:endParaRPr lang="lv-LV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C0099A-E983-4F0F-8041-9F4BB61B8679}"/>
              </a:ext>
            </a:extLst>
          </p:cNvPr>
          <p:cNvSpPr txBox="1"/>
          <p:nvPr/>
        </p:nvSpPr>
        <p:spPr>
          <a:xfrm>
            <a:off x="4860032" y="5328676"/>
            <a:ext cx="3312368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Trūkst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lv-LV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% no </a:t>
            </a: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pašlaik</a:t>
            </a:r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strādājošiem</a:t>
            </a:r>
            <a:endParaRPr lang="lv-LV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699DAD-C10E-4E75-8257-D962B4603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364" y="2172410"/>
            <a:ext cx="3316511" cy="31458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85792C1-9291-43A0-B646-FEFE29165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2119618"/>
            <a:ext cx="3316511" cy="314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76332"/>
      </p:ext>
    </p:extLst>
  </p:cSld>
  <p:clrMapOvr>
    <a:masterClrMapping/>
  </p:clrMapOvr>
</p:sld>
</file>

<file path=ppt/theme/theme1.xml><?xml version="1.0" encoding="utf-8"?>
<a:theme xmlns:a="http://schemas.openxmlformats.org/drawingml/2006/main" name="Masoc_template_20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Masoc_template_2007</Template>
  <TotalTime>10469</TotalTime>
  <Words>291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Times New Roman</vt:lpstr>
      <vt:lpstr>Masoc_template_2007</vt:lpstr>
      <vt:lpstr> Mašīnbūves un metālapstrādes rūpniecības nozares attīstība    Toms Grīnfelds MASOC Valdes priekšsēdētājs  Saeimas Ilgtspējīgas attīstības komisija 30.03.2019 </vt:lpstr>
      <vt:lpstr>Mašīnbūve un metālapstrāde Latvijā galvenie fakti un iezīmes</vt:lpstr>
      <vt:lpstr>Kas ir mašīnbūve un metālapstrāde Latvijā? (procenti no kopējā nozares apgrozījuma 2018)</vt:lpstr>
      <vt:lpstr>Apstrādes rūpniecības struktūra, 2018</vt:lpstr>
      <vt:lpstr>Apgrozījuma un eksporta apjomi MM nozarē, milj. EUR</vt:lpstr>
      <vt:lpstr>Galvenie rādītāji  mašīnbūve un metālapstrāde, 2010=100%</vt:lpstr>
      <vt:lpstr>Galvenie eksporta tirgi MM nozarei 2018, % Avots – CSP pēc MASOC pasūtījuma. Ietver datus par uzņēmumiem, kuru pamatdarbība ir ražošana MM apakšnozarēs, tādejādi mazinot reeksporta ietekmi uz ārējās tirdzniecības datiem</vt:lpstr>
      <vt:lpstr>Galvenās attīstības problēmas (MASOC nozares pētījums, 2019, % no respondentiem)</vt:lpstr>
      <vt:lpstr>Trūkstošie speciālisti nozarē pa izglītības līmeņiem</vt:lpstr>
      <vt:lpstr>Uzņēmumu viedoklis par nodokļu reformu (MASOC nozares pētījums, 2018 un 2019, % no respondentiem) </vt:lpstr>
      <vt:lpstr>Prioritārie pasākumi straujākas attīstības nodrošināšanai</vt:lpstr>
      <vt:lpstr>MM ražošanas apjomi – bāzes scenārijs un scenārijs ar pasākumiem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Mašīnbūves un metālapstrādes rūpniecības asociācija  Pārskats par paveikto 2012.gadā un plānoto 2013.gadā</dc:title>
  <dc:creator>User</dc:creator>
  <cp:lastModifiedBy>Vita Razminoviča</cp:lastModifiedBy>
  <cp:revision>334</cp:revision>
  <cp:lastPrinted>2019-04-30T07:15:12Z</cp:lastPrinted>
  <dcterms:created xsi:type="dcterms:W3CDTF">2013-02-20T20:55:37Z</dcterms:created>
  <dcterms:modified xsi:type="dcterms:W3CDTF">2019-04-30T12:21:11Z</dcterms:modified>
</cp:coreProperties>
</file>